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embeddedFontLst>
    <p:embeddedFont>
      <p:font typeface="Algerian" panose="04020705040A02060702" pitchFamily="82" charset="0"/>
      <p:regular r:id="rId24"/>
    </p:embeddedFont>
    <p:embeddedFont>
      <p:font typeface="Arial Narrow" panose="020B060602020203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ihyAgRFrTs+IOhjlMMS2+Em0qZ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 name="Google Shape;1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2"/>
          <p:cNvSpPr>
            <a:spLocks noGrp="1"/>
          </p:cNvSpPr>
          <p:nvPr>
            <p:ph type="pic" idx="2"/>
          </p:nvPr>
        </p:nvSpPr>
        <p:spPr>
          <a:xfrm>
            <a:off x="5183188" y="987425"/>
            <a:ext cx="6172200" cy="4873625"/>
          </a:xfrm>
          <a:prstGeom prst="rect">
            <a:avLst/>
          </a:prstGeom>
          <a:noFill/>
          <a:ln>
            <a:noFill/>
          </a:ln>
        </p:spPr>
      </p:sp>
      <p:sp>
        <p:nvSpPr>
          <p:cNvPr id="76" name="Google Shape;76;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39palakved/Gym-Managment-Projec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7464614" y="1783959"/>
            <a:ext cx="4087306" cy="288911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600"/>
              <a:buFont typeface="Calibri"/>
              <a:buNone/>
            </a:pPr>
            <a:r>
              <a:rPr lang="en-US" sz="4600"/>
              <a:t>FITNESS GYM MANAGEMENT SYSTEM</a:t>
            </a:r>
            <a:endParaRPr/>
          </a:p>
        </p:txBody>
      </p:sp>
      <p:sp>
        <p:nvSpPr>
          <p:cNvPr id="97" name="Google Shape;97;p1"/>
          <p:cNvSpPr txBox="1">
            <a:spLocks noGrp="1"/>
          </p:cNvSpPr>
          <p:nvPr>
            <p:ph type="body" idx="1"/>
          </p:nvPr>
        </p:nvSpPr>
        <p:spPr>
          <a:xfrm>
            <a:off x="7464612" y="4750893"/>
            <a:ext cx="4087305" cy="11478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a:t>                                  </a:t>
            </a:r>
            <a:endParaRPr/>
          </a:p>
        </p:txBody>
      </p:sp>
      <p:pic>
        <p:nvPicPr>
          <p:cNvPr id="98" name="Google Shape;98;p1" descr="Different sizes of barbells"/>
          <p:cNvPicPr preferRelativeResize="0"/>
          <p:nvPr/>
        </p:nvPicPr>
        <p:blipFill rotWithShape="1">
          <a:blip r:embed="rId3">
            <a:alphaModFix/>
          </a:blip>
          <a:srcRect l="24901" r="6788" b="-3"/>
          <a:stretch/>
        </p:blipFill>
        <p:spPr>
          <a:xfrm>
            <a:off x="1" y="10"/>
            <a:ext cx="7028495" cy="6857990"/>
          </a:xfrm>
          <a:custGeom>
            <a:avLst/>
            <a:gdLst/>
            <a:ahLst/>
            <a:cxnLst/>
            <a:rect l="l" t="t" r="r" b="b"/>
            <a:pathLst>
              <a:path w="7028495" h="6858000" extrusionOk="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ln>
            <a:noFill/>
          </a:ln>
        </p:spPr>
      </p:pic>
      <p:sp>
        <p:nvSpPr>
          <p:cNvPr id="99" name="Google Shape;99;p1"/>
          <p:cNvSpPr txBox="1"/>
          <p:nvPr/>
        </p:nvSpPr>
        <p:spPr>
          <a:xfrm>
            <a:off x="1399309" y="4565626"/>
            <a:ext cx="96377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                </a:t>
            </a:r>
            <a:endParaRPr sz="2400" b="1" i="0" u="none" strike="noStrike" cap="none">
              <a:solidFill>
                <a:schemeClr val="lt1"/>
              </a:solidFill>
              <a:latin typeface="Algerian"/>
              <a:ea typeface="Algerian"/>
              <a:cs typeface="Algerian"/>
              <a:sym typeface="Algeri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7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Explore :</a:t>
            </a:r>
            <a:endParaRPr/>
          </a:p>
        </p:txBody>
      </p:sp>
      <p:pic>
        <p:nvPicPr>
          <p:cNvPr id="214" name="Google Shape;214;p10"/>
          <p:cNvPicPr preferRelativeResize="0">
            <a:picLocks noGrp="1"/>
          </p:cNvPicPr>
          <p:nvPr>
            <p:ph type="body" idx="1"/>
          </p:nvPr>
        </p:nvPicPr>
        <p:blipFill rotWithShape="1">
          <a:blip r:embed="rId3">
            <a:alphaModFix/>
          </a:blip>
          <a:srcRect l="831" t="6780" r="3329" b="27360"/>
          <a:stretch/>
        </p:blipFill>
        <p:spPr>
          <a:xfrm>
            <a:off x="2260341" y="1696837"/>
            <a:ext cx="6598185" cy="41028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About Trainers:</a:t>
            </a:r>
            <a:endParaRPr/>
          </a:p>
        </p:txBody>
      </p:sp>
      <p:pic>
        <p:nvPicPr>
          <p:cNvPr id="220" name="Google Shape;220;p11" descr="A picture containing text, screenshot, monitor, screen&#10;&#10;Description automatically generated"/>
          <p:cNvPicPr preferRelativeResize="0">
            <a:picLocks noGrp="1"/>
          </p:cNvPicPr>
          <p:nvPr>
            <p:ph type="body" idx="1"/>
          </p:nvPr>
        </p:nvPicPr>
        <p:blipFill rotWithShape="1">
          <a:blip r:embed="rId3">
            <a:alphaModFix/>
          </a:blip>
          <a:srcRect t="6914" r="4854" b="6420"/>
          <a:stretch/>
        </p:blipFill>
        <p:spPr>
          <a:xfrm>
            <a:off x="2228144" y="2126132"/>
            <a:ext cx="7360198" cy="44473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Client:</a:t>
            </a:r>
            <a:endParaRPr/>
          </a:p>
        </p:txBody>
      </p:sp>
      <p:pic>
        <p:nvPicPr>
          <p:cNvPr id="226" name="Google Shape;226;p12" descr="Graphical user interface, website&#10;&#10;Description automatically generated"/>
          <p:cNvPicPr preferRelativeResize="0">
            <a:picLocks noGrp="1"/>
          </p:cNvPicPr>
          <p:nvPr>
            <p:ph type="body" idx="1"/>
          </p:nvPr>
        </p:nvPicPr>
        <p:blipFill rotWithShape="1">
          <a:blip r:embed="rId3">
            <a:alphaModFix/>
          </a:blip>
          <a:srcRect t="12592" r="9014" b="30369"/>
          <a:stretch/>
        </p:blipFill>
        <p:spPr>
          <a:xfrm>
            <a:off x="2238876" y="1718301"/>
            <a:ext cx="7038322" cy="4070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Link for Booking:</a:t>
            </a:r>
            <a:endParaRPr/>
          </a:p>
        </p:txBody>
      </p:sp>
      <p:pic>
        <p:nvPicPr>
          <p:cNvPr id="232" name="Google Shape;232;p13" descr="A picture containing text, monitor, screen, screenshot&#10;&#10;Description automatically generated"/>
          <p:cNvPicPr preferRelativeResize="0">
            <a:picLocks noGrp="1"/>
          </p:cNvPicPr>
          <p:nvPr>
            <p:ph type="body" idx="1"/>
          </p:nvPr>
        </p:nvPicPr>
        <p:blipFill rotWithShape="1">
          <a:blip r:embed="rId3">
            <a:alphaModFix/>
          </a:blip>
          <a:srcRect l="1387" t="10617" r="7212" b="4690"/>
          <a:stretch/>
        </p:blipFill>
        <p:spPr>
          <a:xfrm>
            <a:off x="2142285" y="1847090"/>
            <a:ext cx="7070512" cy="42218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Booking:</a:t>
            </a:r>
            <a:endParaRPr/>
          </a:p>
        </p:txBody>
      </p:sp>
      <p:pic>
        <p:nvPicPr>
          <p:cNvPr id="238" name="Google Shape;238;p14" descr="A screenshot of a computer&#10;&#10;Description automatically generated"/>
          <p:cNvPicPr preferRelativeResize="0">
            <a:picLocks noGrp="1"/>
          </p:cNvPicPr>
          <p:nvPr>
            <p:ph type="body" idx="1"/>
          </p:nvPr>
        </p:nvPicPr>
        <p:blipFill rotWithShape="1">
          <a:blip r:embed="rId3">
            <a:alphaModFix/>
          </a:blip>
          <a:srcRect/>
          <a:stretch/>
        </p:blipFill>
        <p:spPr>
          <a:xfrm>
            <a:off x="2228144" y="1825625"/>
            <a:ext cx="7735712" cy="48450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User Register:</a:t>
            </a:r>
            <a:endParaRPr/>
          </a:p>
        </p:txBody>
      </p:sp>
      <p:pic>
        <p:nvPicPr>
          <p:cNvPr id="244" name="Google Shape;244;p15" descr="Graphical user interface&#10;&#10;Description automatically generated"/>
          <p:cNvPicPr preferRelativeResize="0">
            <a:picLocks noGrp="1"/>
          </p:cNvPicPr>
          <p:nvPr>
            <p:ph type="body" idx="1"/>
          </p:nvPr>
        </p:nvPicPr>
        <p:blipFill rotWithShape="1">
          <a:blip r:embed="rId3">
            <a:alphaModFix/>
          </a:blip>
          <a:srcRect t="5678" r="2913" b="3457"/>
          <a:stretch/>
        </p:blipFill>
        <p:spPr>
          <a:xfrm>
            <a:off x="2228144" y="1428527"/>
            <a:ext cx="7510402" cy="45977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View Week plans:</a:t>
            </a:r>
            <a:endParaRPr/>
          </a:p>
        </p:txBody>
      </p:sp>
      <p:pic>
        <p:nvPicPr>
          <p:cNvPr id="250" name="Google Shape;250;p16" descr="Graphical user interface, text, application&#10;&#10;Description automatically generated"/>
          <p:cNvPicPr preferRelativeResize="0">
            <a:picLocks noGrp="1"/>
          </p:cNvPicPr>
          <p:nvPr>
            <p:ph type="body" idx="1"/>
          </p:nvPr>
        </p:nvPicPr>
        <p:blipFill rotWithShape="1">
          <a:blip r:embed="rId3">
            <a:alphaModFix/>
          </a:blip>
          <a:srcRect t="6173" r="5685" b="2716"/>
          <a:stretch/>
        </p:blipFill>
        <p:spPr>
          <a:xfrm>
            <a:off x="510961" y="1761232"/>
            <a:ext cx="6963117" cy="4608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17" descr="Graphical user interface, text&#10;&#10;Description automatically generated"/>
          <p:cNvPicPr preferRelativeResize="0">
            <a:picLocks noGrp="1"/>
          </p:cNvPicPr>
          <p:nvPr>
            <p:ph type="body" idx="1"/>
          </p:nvPr>
        </p:nvPicPr>
        <p:blipFill rotWithShape="1">
          <a:blip r:embed="rId3">
            <a:alphaModFix/>
          </a:blip>
          <a:srcRect t="7654" r="3189" b="4443"/>
          <a:stretch/>
        </p:blipFill>
        <p:spPr>
          <a:xfrm>
            <a:off x="2228144" y="1568048"/>
            <a:ext cx="7488943" cy="44151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18" descr="Text&#10;&#10;Description automatically generated"/>
          <p:cNvPicPr preferRelativeResize="0">
            <a:picLocks noGrp="1"/>
          </p:cNvPicPr>
          <p:nvPr>
            <p:ph type="body" idx="1"/>
          </p:nvPr>
        </p:nvPicPr>
        <p:blipFill rotWithShape="1">
          <a:blip r:embed="rId3">
            <a:alphaModFix/>
          </a:blip>
          <a:srcRect l="277" t="4414" r="3328" b="5077"/>
          <a:stretch/>
        </p:blipFill>
        <p:spPr>
          <a:xfrm>
            <a:off x="2228144" y="687992"/>
            <a:ext cx="7456763" cy="47801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19"/>
          <p:cNvSpPr/>
          <p:nvPr/>
        </p:nvSpPr>
        <p:spPr>
          <a:xfrm>
            <a:off x="-7620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t>
            </a:r>
            <a:endParaRPr sz="1800" b="0" i="0" u="none" strike="noStrike" cap="none">
              <a:solidFill>
                <a:schemeClr val="lt1"/>
              </a:solidFill>
              <a:latin typeface="Calibri"/>
              <a:ea typeface="Calibri"/>
              <a:cs typeface="Calibri"/>
              <a:sym typeface="Calibri"/>
            </a:endParaRPr>
          </a:p>
        </p:txBody>
      </p:sp>
      <p:sp>
        <p:nvSpPr>
          <p:cNvPr id="266" name="Google Shape;266;p19"/>
          <p:cNvSpPr/>
          <p:nvPr/>
        </p:nvSpPr>
        <p:spPr>
          <a:xfrm>
            <a:off x="3582070" y="2355786"/>
            <a:ext cx="7341665" cy="3531073"/>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19"/>
          <p:cNvSpPr txBox="1">
            <a:spLocks noGrp="1"/>
          </p:cNvSpPr>
          <p:nvPr>
            <p:ph type="title"/>
          </p:nvPr>
        </p:nvSpPr>
        <p:spPr>
          <a:xfrm>
            <a:off x="4720689" y="2520377"/>
            <a:ext cx="5822343" cy="243968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5400"/>
              <a:buFont typeface="Calibri"/>
              <a:buNone/>
            </a:pPr>
            <a:r>
              <a:rPr lang="en-US" sz="5400">
                <a:solidFill>
                  <a:srgbClr val="FFFFFF"/>
                </a:solidFill>
                <a:latin typeface="Calibri"/>
                <a:ea typeface="Calibri"/>
                <a:cs typeface="Calibri"/>
                <a:sym typeface="Calibri"/>
              </a:rPr>
              <a:t>Git hub Link </a:t>
            </a:r>
            <a:endParaRPr/>
          </a:p>
        </p:txBody>
      </p:sp>
      <p:sp>
        <p:nvSpPr>
          <p:cNvPr id="268" name="Google Shape;268;p19"/>
          <p:cNvSpPr txBox="1">
            <a:spLocks noGrp="1"/>
          </p:cNvSpPr>
          <p:nvPr>
            <p:ph type="body" idx="1"/>
          </p:nvPr>
        </p:nvSpPr>
        <p:spPr>
          <a:xfrm>
            <a:off x="4720689" y="4963425"/>
            <a:ext cx="6037467" cy="7588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C000"/>
              </a:buClr>
              <a:buSzPts val="2000"/>
              <a:buNone/>
            </a:pPr>
            <a:r>
              <a:rPr lang="en-US" sz="2000" u="sng" dirty="0">
                <a:solidFill>
                  <a:srgbClr val="FFC000"/>
                </a:solidFill>
                <a:latin typeface="Calibri"/>
                <a:ea typeface="Calibri"/>
                <a:cs typeface="Calibri"/>
                <a:sym typeface="Calibri"/>
              </a:rPr>
              <a:t>https://github.com/JayaprakashPanabaka/Project-17---Gym-management-System.git</a:t>
            </a:r>
            <a:endParaRPr sz="2000" u="sng" dirty="0">
              <a:solidFill>
                <a:srgbClr val="FFC000"/>
              </a:solidFill>
              <a:latin typeface="Calibri"/>
              <a:ea typeface="Calibri"/>
              <a:cs typeface="Calibri"/>
              <a:sym typeface="Calibri"/>
              <a:hlinkClick r:id="rId3">
                <a:extLst>
                  <a:ext uri="{A12FA001-AC4F-418D-AE19-62706E023703}">
                    <ahyp:hlinkClr xmlns:ahyp="http://schemas.microsoft.com/office/drawing/2018/hyperlinkcolor" val="tx"/>
                  </a:ext>
                </a:extLst>
              </a:hlinkClick>
            </a:endParaRPr>
          </a:p>
        </p:txBody>
      </p:sp>
      <p:sp>
        <p:nvSpPr>
          <p:cNvPr id="269" name="Google Shape;269;p19"/>
          <p:cNvSpPr/>
          <p:nvPr/>
        </p:nvSpPr>
        <p:spPr>
          <a:xfrm>
            <a:off x="3582070" y="1654168"/>
            <a:ext cx="822493" cy="4232692"/>
          </a:xfrm>
          <a:custGeom>
            <a:avLst/>
            <a:gdLst/>
            <a:ahLst/>
            <a:cxnLst/>
            <a:rect l="l" t="t" r="r" b="b"/>
            <a:pathLst>
              <a:path w="491" h="2732" extrusionOk="0">
                <a:moveTo>
                  <a:pt x="491" y="2247"/>
                </a:moveTo>
                <a:lnTo>
                  <a:pt x="0" y="2732"/>
                </a:lnTo>
                <a:lnTo>
                  <a:pt x="0" y="486"/>
                </a:lnTo>
                <a:lnTo>
                  <a:pt x="491" y="0"/>
                </a:lnTo>
                <a:lnTo>
                  <a:pt x="491" y="224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19"/>
          <p:cNvSpPr/>
          <p:nvPr/>
        </p:nvSpPr>
        <p:spPr>
          <a:xfrm>
            <a:off x="3716808" y="1311136"/>
            <a:ext cx="687754" cy="3820236"/>
          </a:xfrm>
          <a:custGeom>
            <a:avLst/>
            <a:gdLst/>
            <a:ahLst/>
            <a:cxnLst/>
            <a:rect l="l" t="t" r="r" b="b"/>
            <a:pathLst>
              <a:path w="414" h="2447" extrusionOk="0">
                <a:moveTo>
                  <a:pt x="414" y="2447"/>
                </a:moveTo>
                <a:lnTo>
                  <a:pt x="0" y="2247"/>
                </a:lnTo>
                <a:lnTo>
                  <a:pt x="0" y="0"/>
                </a:lnTo>
                <a:lnTo>
                  <a:pt x="414" y="200"/>
                </a:lnTo>
                <a:lnTo>
                  <a:pt x="414" y="244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19"/>
          <p:cNvSpPr/>
          <p:nvPr/>
        </p:nvSpPr>
        <p:spPr>
          <a:xfrm>
            <a:off x="3716808" y="1126737"/>
            <a:ext cx="347200" cy="3699705"/>
          </a:xfrm>
          <a:custGeom>
            <a:avLst/>
            <a:gdLst/>
            <a:ahLst/>
            <a:cxnLst/>
            <a:rect l="l" t="t" r="r" b="b"/>
            <a:pathLst>
              <a:path w="209" h="2358" extrusionOk="0">
                <a:moveTo>
                  <a:pt x="209" y="2246"/>
                </a:moveTo>
                <a:lnTo>
                  <a:pt x="0" y="2358"/>
                </a:lnTo>
                <a:lnTo>
                  <a:pt x="0" y="111"/>
                </a:lnTo>
                <a:lnTo>
                  <a:pt x="209" y="0"/>
                </a:lnTo>
                <a:lnTo>
                  <a:pt x="209" y="2246"/>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19"/>
          <p:cNvSpPr/>
          <p:nvPr/>
        </p:nvSpPr>
        <p:spPr>
          <a:xfrm>
            <a:off x="719328" y="1120021"/>
            <a:ext cx="3268500" cy="3509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3" name="Google Shape;273;p19" descr="Icon&#10;&#10;Description automatically generated"/>
          <p:cNvPicPr preferRelativeResize="0"/>
          <p:nvPr/>
        </p:nvPicPr>
        <p:blipFill rotWithShape="1">
          <a:blip r:embed="rId4">
            <a:alphaModFix/>
          </a:blip>
          <a:srcRect/>
          <a:stretch/>
        </p:blipFill>
        <p:spPr>
          <a:xfrm>
            <a:off x="956395" y="1418907"/>
            <a:ext cx="2961361" cy="29613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4965430" y="629268"/>
            <a:ext cx="6586491" cy="12861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INTRODUCTION:</a:t>
            </a:r>
            <a:endParaRPr/>
          </a:p>
        </p:txBody>
      </p:sp>
      <p:sp>
        <p:nvSpPr>
          <p:cNvPr id="105" name="Google Shape;105;p2"/>
          <p:cNvSpPr txBox="1">
            <a:spLocks noGrp="1"/>
          </p:cNvSpPr>
          <p:nvPr>
            <p:ph type="body" idx="1"/>
          </p:nvPr>
        </p:nvSpPr>
        <p:spPr>
          <a:xfrm>
            <a:off x="4965431" y="2438400"/>
            <a:ext cx="6586489" cy="378541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700"/>
              <a:buNone/>
            </a:pPr>
            <a:r>
              <a:rPr lang="en-US" sz="1700" b="1">
                <a:latin typeface="Arial"/>
                <a:ea typeface="Arial"/>
                <a:cs typeface="Arial"/>
                <a:sym typeface="Arial"/>
              </a:rPr>
              <a:t>Gyms are become the essential part of our lives, providing best exercise and  body</a:t>
            </a:r>
            <a:endParaRPr/>
          </a:p>
          <a:p>
            <a:pPr marL="0" lvl="0" indent="0" algn="l" rtl="0">
              <a:lnSpc>
                <a:spcPct val="90000"/>
              </a:lnSpc>
              <a:spcBef>
                <a:spcPts val="1000"/>
              </a:spcBef>
              <a:spcAft>
                <a:spcPts val="0"/>
              </a:spcAft>
              <a:buClr>
                <a:schemeClr val="dk1"/>
              </a:buClr>
              <a:buSzPts val="1700"/>
              <a:buNone/>
            </a:pPr>
            <a:r>
              <a:rPr lang="en-US" sz="1700" b="1">
                <a:latin typeface="Arial"/>
                <a:ea typeface="Arial"/>
                <a:cs typeface="Arial"/>
                <a:sym typeface="Arial"/>
              </a:rPr>
              <a:t>building facilities to our society. Therefore, at the management end there are some necessary steps to maintain the records of every individual including trainer, trainees, and staff But maintaining the records on paper is very difficult So, it is necessary to have a computerized system that manages all these issues.</a:t>
            </a:r>
            <a:endParaRPr/>
          </a:p>
          <a:p>
            <a:pPr marL="0" lvl="0" indent="0" algn="l" rtl="0">
              <a:lnSpc>
                <a:spcPct val="90000"/>
              </a:lnSpc>
              <a:spcBef>
                <a:spcPts val="1000"/>
              </a:spcBef>
              <a:spcAft>
                <a:spcPts val="0"/>
              </a:spcAft>
              <a:buClr>
                <a:schemeClr val="dk1"/>
              </a:buClr>
              <a:buSzPts val="1700"/>
              <a:buNone/>
            </a:pPr>
            <a:r>
              <a:rPr lang="en-US" sz="1700" b="1">
                <a:latin typeface="Arial"/>
                <a:ea typeface="Arial"/>
                <a:cs typeface="Arial"/>
                <a:sym typeface="Arial"/>
              </a:rPr>
              <a:t>Thus working on the management system for Gym Industry are the basis of our</a:t>
            </a:r>
            <a:br>
              <a:rPr lang="en-US" sz="1700" b="1">
                <a:latin typeface="Arial"/>
                <a:ea typeface="Arial"/>
                <a:cs typeface="Arial"/>
                <a:sym typeface="Arial"/>
              </a:rPr>
            </a:br>
            <a:r>
              <a:rPr lang="en-US" sz="1700" b="1">
                <a:latin typeface="Arial"/>
                <a:ea typeface="Arial"/>
                <a:cs typeface="Arial"/>
                <a:sym typeface="Arial"/>
              </a:rPr>
              <a:t>project. We have developed an automated version of the manual system, named as Gymnasium Management System. This system also provides excellent security of data at to its user.</a:t>
            </a:r>
            <a:endParaRPr/>
          </a:p>
        </p:txBody>
      </p:sp>
      <p:pic>
        <p:nvPicPr>
          <p:cNvPr id="106" name="Google Shape;106;p2" descr="Kettlebells on the floor"/>
          <p:cNvPicPr preferRelativeResize="0"/>
          <p:nvPr/>
        </p:nvPicPr>
        <p:blipFill rotWithShape="1">
          <a:blip r:embed="rId3">
            <a:alphaModFix/>
          </a:blip>
          <a:srcRect l="48360" r="6586" b="-3"/>
          <a:stretch/>
        </p:blipFill>
        <p:spPr>
          <a:xfrm>
            <a:off x="20" y="10"/>
            <a:ext cx="4635571" cy="6857990"/>
          </a:xfrm>
          <a:prstGeom prst="rect">
            <a:avLst/>
          </a:prstGeom>
          <a:noFill/>
          <a:ln>
            <a:noFill/>
          </a:ln>
        </p:spPr>
      </p:pic>
      <p:cxnSp>
        <p:nvCxnSpPr>
          <p:cNvPr id="107" name="Google Shape;107;p2"/>
          <p:cNvCxnSpPr/>
          <p:nvPr/>
        </p:nvCxnSpPr>
        <p:spPr>
          <a:xfrm>
            <a:off x="5080934" y="2115117"/>
            <a:ext cx="6309360" cy="0"/>
          </a:xfrm>
          <a:prstGeom prst="straightConnector1">
            <a:avLst/>
          </a:prstGeom>
          <a:noFill/>
          <a:ln w="19050" cap="flat" cmpd="sng">
            <a:solidFill>
              <a:schemeClr val="accent1"/>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a:t>     </a:t>
            </a:r>
            <a:br>
              <a:rPr lang="en-US" sz="6000" b="1" dirty="0">
                <a:solidFill>
                  <a:srgbClr val="C00000"/>
                </a:solidFill>
              </a:rPr>
            </a:br>
            <a:r>
              <a:rPr lang="en-US" b="1" dirty="0">
                <a:solidFill>
                  <a:srgbClr val="C00000"/>
                </a:solidFill>
              </a:rPr>
              <a:t>       </a:t>
            </a:r>
            <a:r>
              <a:rPr lang="en-US" b="1" dirty="0">
                <a:solidFill>
                  <a:srgbClr val="C00000"/>
                </a:solidFill>
                <a:sym typeface="Wingdings" panose="05000000000000000000" pitchFamily="2" charset="2"/>
              </a:rPr>
              <a:t></a:t>
            </a:r>
            <a:r>
              <a:rPr lang="en-US" b="1" dirty="0">
                <a:solidFill>
                  <a:srgbClr val="C00000"/>
                </a:solidFill>
              </a:rPr>
              <a:t> </a:t>
            </a:r>
            <a:r>
              <a:rPr lang="en-US" sz="6000" b="1" dirty="0">
                <a:solidFill>
                  <a:srgbClr val="C00000"/>
                </a:solidFill>
              </a:rPr>
              <a:t> THANK YOU !! </a:t>
            </a:r>
            <a:r>
              <a:rPr lang="en-US" sz="6000" b="1" dirty="0">
                <a:solidFill>
                  <a:srgbClr val="C00000"/>
                </a:solidFill>
                <a:sym typeface="Wingdings" panose="05000000000000000000" pitchFamily="2" charset="2"/>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20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621792" y="1161288"/>
            <a:ext cx="3602736" cy="45262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Rounded"/>
              <a:buNone/>
            </a:pPr>
            <a:r>
              <a:rPr lang="en-US" sz="4000" b="1">
                <a:latin typeface="Arial Rounded"/>
                <a:ea typeface="Arial Rounded"/>
                <a:cs typeface="Arial Rounded"/>
                <a:sym typeface="Arial Rounded"/>
              </a:rPr>
              <a:t>Project scope</a:t>
            </a:r>
            <a:r>
              <a:rPr lang="en-US" sz="4000"/>
              <a:t>:</a:t>
            </a:r>
            <a:endParaRPr/>
          </a:p>
        </p:txBody>
      </p:sp>
      <p:grpSp>
        <p:nvGrpSpPr>
          <p:cNvPr id="113" name="Google Shape;113;p3"/>
          <p:cNvGrpSpPr/>
          <p:nvPr/>
        </p:nvGrpSpPr>
        <p:grpSpPr>
          <a:xfrm>
            <a:off x="5260590" y="730789"/>
            <a:ext cx="6364224" cy="5512889"/>
            <a:chOff x="0" y="471"/>
            <a:chExt cx="6364224" cy="5512889"/>
          </a:xfrm>
        </p:grpSpPr>
        <p:sp>
          <p:nvSpPr>
            <p:cNvPr id="114" name="Google Shape;114;p3"/>
            <p:cNvSpPr/>
            <p:nvPr/>
          </p:nvSpPr>
          <p:spPr>
            <a:xfrm>
              <a:off x="0" y="471"/>
              <a:ext cx="6364224" cy="64857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96194" y="146400"/>
              <a:ext cx="356716" cy="35671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49104" y="471"/>
              <a:ext cx="5615119" cy="648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txBox="1"/>
            <p:nvPr/>
          </p:nvSpPr>
          <p:spPr>
            <a:xfrm>
              <a:off x="749104" y="471"/>
              <a:ext cx="5615119" cy="648575"/>
            </a:xfrm>
            <a:prstGeom prst="rect">
              <a:avLst/>
            </a:prstGeom>
            <a:noFill/>
            <a:ln>
              <a:noFill/>
            </a:ln>
          </p:spPr>
          <p:txBody>
            <a:bodyPr spcFirstLastPara="1" wrap="square" lIns="68625" tIns="68625" rIns="68625" bIns="68625" anchor="ctr" anchorCtr="0">
              <a:noAutofit/>
            </a:bodyPr>
            <a:lstStyle/>
            <a:p>
              <a:pPr marL="0" marR="0" lvl="0" indent="0" algn="l" rtl="0">
                <a:lnSpc>
                  <a:spcPct val="90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The administrator has the full fledged rights over this system.</a:t>
              </a:r>
              <a:endParaRPr sz="1600" b="0" i="0" u="none" strike="noStrike" cap="none">
                <a:solidFill>
                  <a:schemeClr val="dk1"/>
                </a:solidFill>
                <a:latin typeface="Calibri"/>
                <a:ea typeface="Calibri"/>
                <a:cs typeface="Calibri"/>
                <a:sym typeface="Calibri"/>
              </a:endParaRPr>
            </a:p>
          </p:txBody>
        </p:sp>
        <p:sp>
          <p:nvSpPr>
            <p:cNvPr id="118" name="Google Shape;118;p3"/>
            <p:cNvSpPr/>
            <p:nvPr/>
          </p:nvSpPr>
          <p:spPr>
            <a:xfrm>
              <a:off x="0" y="811190"/>
              <a:ext cx="6364224" cy="64857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96194" y="957119"/>
              <a:ext cx="356716" cy="35671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749104" y="811190"/>
              <a:ext cx="5615119" cy="648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txBox="1"/>
            <p:nvPr/>
          </p:nvSpPr>
          <p:spPr>
            <a:xfrm>
              <a:off x="749104" y="811190"/>
              <a:ext cx="5615119" cy="648575"/>
            </a:xfrm>
            <a:prstGeom prst="rect">
              <a:avLst/>
            </a:prstGeom>
            <a:noFill/>
            <a:ln>
              <a:noFill/>
            </a:ln>
          </p:spPr>
          <p:txBody>
            <a:bodyPr spcFirstLastPara="1" wrap="square" lIns="68625" tIns="68625" rIns="68625" bIns="68625" anchor="ctr" anchorCtr="0">
              <a:noAutofit/>
            </a:bodyPr>
            <a:lstStyle/>
            <a:p>
              <a:pPr marL="0" marR="0" lvl="0" indent="0" algn="l" rtl="0">
                <a:lnSpc>
                  <a:spcPct val="90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The admin can make announcement about any thing.</a:t>
              </a:r>
              <a:endParaRPr sz="1600" b="0" i="0" u="none" strike="noStrike" cap="none">
                <a:solidFill>
                  <a:schemeClr val="dk1"/>
                </a:solidFill>
                <a:latin typeface="Calibri"/>
                <a:ea typeface="Calibri"/>
                <a:cs typeface="Calibri"/>
                <a:sym typeface="Calibri"/>
              </a:endParaRPr>
            </a:p>
          </p:txBody>
        </p:sp>
        <p:sp>
          <p:nvSpPr>
            <p:cNvPr id="122" name="Google Shape;122;p3"/>
            <p:cNvSpPr/>
            <p:nvPr/>
          </p:nvSpPr>
          <p:spPr>
            <a:xfrm>
              <a:off x="0" y="1621909"/>
              <a:ext cx="6364224" cy="64857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96194" y="1767838"/>
              <a:ext cx="356716" cy="35671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49104" y="1621909"/>
              <a:ext cx="5615119" cy="648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txBox="1"/>
            <p:nvPr/>
          </p:nvSpPr>
          <p:spPr>
            <a:xfrm>
              <a:off x="749104" y="1621909"/>
              <a:ext cx="5615119" cy="648575"/>
            </a:xfrm>
            <a:prstGeom prst="rect">
              <a:avLst/>
            </a:prstGeom>
            <a:noFill/>
            <a:ln>
              <a:noFill/>
            </a:ln>
          </p:spPr>
          <p:txBody>
            <a:bodyPr spcFirstLastPara="1" wrap="square" lIns="68625" tIns="68625" rIns="68625" bIns="68625" anchor="ctr" anchorCtr="0">
              <a:noAutofit/>
            </a:bodyPr>
            <a:lstStyle/>
            <a:p>
              <a:pPr marL="0" marR="0" lvl="0" indent="0" algn="l" rtl="0">
                <a:lnSpc>
                  <a:spcPct val="90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Customer can contact with the admin .</a:t>
              </a:r>
              <a:endParaRPr sz="1600" b="0" i="0" u="none" strike="noStrike" cap="none">
                <a:solidFill>
                  <a:schemeClr val="dk1"/>
                </a:solidFill>
                <a:latin typeface="Calibri"/>
                <a:ea typeface="Calibri"/>
                <a:cs typeface="Calibri"/>
                <a:sym typeface="Calibri"/>
              </a:endParaRPr>
            </a:p>
          </p:txBody>
        </p:sp>
        <p:sp>
          <p:nvSpPr>
            <p:cNvPr id="126" name="Google Shape;126;p3"/>
            <p:cNvSpPr/>
            <p:nvPr/>
          </p:nvSpPr>
          <p:spPr>
            <a:xfrm>
              <a:off x="0" y="2432628"/>
              <a:ext cx="6364224" cy="64857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96194" y="2578557"/>
              <a:ext cx="356716" cy="356716"/>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49104" y="2432628"/>
              <a:ext cx="5615119" cy="648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txBox="1"/>
            <p:nvPr/>
          </p:nvSpPr>
          <p:spPr>
            <a:xfrm>
              <a:off x="749104" y="2432628"/>
              <a:ext cx="5615119" cy="648575"/>
            </a:xfrm>
            <a:prstGeom prst="rect">
              <a:avLst/>
            </a:prstGeom>
            <a:noFill/>
            <a:ln>
              <a:noFill/>
            </a:ln>
          </p:spPr>
          <p:txBody>
            <a:bodyPr spcFirstLastPara="1" wrap="square" lIns="68625" tIns="68625" rIns="68625" bIns="68625" anchor="ctr" anchorCtr="0">
              <a:noAutofit/>
            </a:bodyPr>
            <a:lstStyle/>
            <a:p>
              <a:pPr marL="0" marR="0" lvl="0" indent="0" algn="l" rtl="0">
                <a:lnSpc>
                  <a:spcPct val="90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Customer can avail the diet plan of their own desire.</a:t>
              </a:r>
              <a:endParaRPr sz="1600" b="0" i="0" u="none" strike="noStrike" cap="none">
                <a:solidFill>
                  <a:schemeClr val="dk1"/>
                </a:solidFill>
                <a:latin typeface="Calibri"/>
                <a:ea typeface="Calibri"/>
                <a:cs typeface="Calibri"/>
                <a:sym typeface="Calibri"/>
              </a:endParaRPr>
            </a:p>
          </p:txBody>
        </p:sp>
        <p:sp>
          <p:nvSpPr>
            <p:cNvPr id="130" name="Google Shape;130;p3"/>
            <p:cNvSpPr/>
            <p:nvPr/>
          </p:nvSpPr>
          <p:spPr>
            <a:xfrm>
              <a:off x="0" y="3243347"/>
              <a:ext cx="6364224" cy="64857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96194" y="3389276"/>
              <a:ext cx="356716" cy="356716"/>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49104" y="3243347"/>
              <a:ext cx="5615119" cy="648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txBox="1"/>
            <p:nvPr/>
          </p:nvSpPr>
          <p:spPr>
            <a:xfrm>
              <a:off x="749104" y="3243347"/>
              <a:ext cx="5615119" cy="648575"/>
            </a:xfrm>
            <a:prstGeom prst="rect">
              <a:avLst/>
            </a:prstGeom>
            <a:noFill/>
            <a:ln>
              <a:noFill/>
            </a:ln>
          </p:spPr>
          <p:txBody>
            <a:bodyPr spcFirstLastPara="1" wrap="square" lIns="68625" tIns="68625" rIns="68625" bIns="68625" anchor="ctr" anchorCtr="0">
              <a:noAutofit/>
            </a:bodyPr>
            <a:lstStyle/>
            <a:p>
              <a:pPr marL="0" marR="0" lvl="0" indent="0" algn="l" rtl="0">
                <a:lnSpc>
                  <a:spcPct val="90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Customers can Register for Gym</a:t>
              </a:r>
              <a:endParaRPr sz="1600" b="0" i="0" u="none" strike="noStrike" cap="none">
                <a:solidFill>
                  <a:schemeClr val="dk1"/>
                </a:solidFill>
                <a:latin typeface="Calibri"/>
                <a:ea typeface="Calibri"/>
                <a:cs typeface="Calibri"/>
                <a:sym typeface="Calibri"/>
              </a:endParaRPr>
            </a:p>
          </p:txBody>
        </p:sp>
        <p:sp>
          <p:nvSpPr>
            <p:cNvPr id="134" name="Google Shape;134;p3"/>
            <p:cNvSpPr/>
            <p:nvPr/>
          </p:nvSpPr>
          <p:spPr>
            <a:xfrm>
              <a:off x="0" y="4054066"/>
              <a:ext cx="6364224" cy="64857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6194" y="4199995"/>
              <a:ext cx="356716" cy="356716"/>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49104" y="4054066"/>
              <a:ext cx="5615119" cy="648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txBox="1"/>
            <p:nvPr/>
          </p:nvSpPr>
          <p:spPr>
            <a:xfrm>
              <a:off x="749104" y="4054066"/>
              <a:ext cx="5615119" cy="648575"/>
            </a:xfrm>
            <a:prstGeom prst="rect">
              <a:avLst/>
            </a:prstGeom>
            <a:noFill/>
            <a:ln>
              <a:noFill/>
            </a:ln>
          </p:spPr>
          <p:txBody>
            <a:bodyPr spcFirstLastPara="1" wrap="square" lIns="68625" tIns="68625" rIns="68625" bIns="68625" anchor="ctr" anchorCtr="0">
              <a:noAutofit/>
            </a:bodyPr>
            <a:lstStyle/>
            <a:p>
              <a:pPr marL="0" marR="0" lvl="0" indent="0" algn="l" rtl="0">
                <a:lnSpc>
                  <a:spcPct val="90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Customer can start plans </a:t>
              </a:r>
              <a:endParaRPr sz="1600" b="0" i="0" u="none" strike="noStrike" cap="none">
                <a:solidFill>
                  <a:schemeClr val="dk1"/>
                </a:solidFill>
                <a:latin typeface="Calibri"/>
                <a:ea typeface="Calibri"/>
                <a:cs typeface="Calibri"/>
                <a:sym typeface="Calibri"/>
              </a:endParaRPr>
            </a:p>
          </p:txBody>
        </p:sp>
        <p:sp>
          <p:nvSpPr>
            <p:cNvPr id="138" name="Google Shape;138;p3"/>
            <p:cNvSpPr/>
            <p:nvPr/>
          </p:nvSpPr>
          <p:spPr>
            <a:xfrm>
              <a:off x="0" y="4864785"/>
              <a:ext cx="6364224" cy="648575"/>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96194" y="5010715"/>
              <a:ext cx="356716" cy="356716"/>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49104" y="4864785"/>
              <a:ext cx="5615119" cy="648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txBox="1"/>
            <p:nvPr/>
          </p:nvSpPr>
          <p:spPr>
            <a:xfrm>
              <a:off x="749104" y="4864785"/>
              <a:ext cx="5615119" cy="648575"/>
            </a:xfrm>
            <a:prstGeom prst="rect">
              <a:avLst/>
            </a:prstGeom>
            <a:noFill/>
            <a:ln>
              <a:noFill/>
            </a:ln>
          </p:spPr>
          <p:txBody>
            <a:bodyPr spcFirstLastPara="1" wrap="square" lIns="68625" tIns="68625" rIns="68625" bIns="68625" anchor="ctr" anchorCtr="0">
              <a:noAutofit/>
            </a:bodyPr>
            <a:lstStyle/>
            <a:p>
              <a:pPr marL="0" marR="0" lvl="0" indent="0" algn="l" rtl="0">
                <a:lnSpc>
                  <a:spcPct val="90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Customer can explore about Gym</a:t>
              </a:r>
              <a:endParaRPr sz="16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4"/>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7" name="Google Shape;147;p4"/>
          <p:cNvSpPr/>
          <p:nvPr/>
        </p:nvSpPr>
        <p:spPr>
          <a:xfrm>
            <a:off x="489189" y="1119031"/>
            <a:ext cx="4619938" cy="461993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 name="Google Shape;148;p4"/>
          <p:cNvSpPr txBox="1">
            <a:spLocks noGrp="1"/>
          </p:cNvSpPr>
          <p:nvPr>
            <p:ph type="title"/>
          </p:nvPr>
        </p:nvSpPr>
        <p:spPr>
          <a:xfrm>
            <a:off x="1171074" y="1396686"/>
            <a:ext cx="3240506" cy="40646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Arial Rounded"/>
              <a:buNone/>
            </a:pPr>
            <a:r>
              <a:rPr lang="en-US" b="1">
                <a:solidFill>
                  <a:srgbClr val="FFFFFF"/>
                </a:solidFill>
                <a:latin typeface="Arial Rounded"/>
                <a:ea typeface="Arial Rounded"/>
                <a:cs typeface="Arial Rounded"/>
                <a:sym typeface="Arial Rounded"/>
              </a:rPr>
              <a:t>Project Goal:</a:t>
            </a:r>
            <a:endParaRPr/>
          </a:p>
        </p:txBody>
      </p:sp>
      <p:sp>
        <p:nvSpPr>
          <p:cNvPr id="149" name="Google Shape;149;p4"/>
          <p:cNvSpPr/>
          <p:nvPr/>
        </p:nvSpPr>
        <p:spPr>
          <a:xfrm rot="-1790889">
            <a:off x="8683720" y="941148"/>
            <a:ext cx="2987899" cy="2987899"/>
          </a:xfrm>
          <a:prstGeom prst="arc">
            <a:avLst>
              <a:gd name="adj1" fmla="val 15817365"/>
              <a:gd name="adj2" fmla="val 178138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0" name="Google Shape;150;p4"/>
          <p:cNvSpPr/>
          <p:nvPr/>
        </p:nvSpPr>
        <p:spPr>
          <a:xfrm>
            <a:off x="910048" y="4780992"/>
            <a:ext cx="546100" cy="5461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51" name="Google Shape;151;p4"/>
          <p:cNvSpPr txBox="1">
            <a:spLocks noGrp="1"/>
          </p:cNvSpPr>
          <p:nvPr>
            <p:ph type="body" idx="1"/>
          </p:nvPr>
        </p:nvSpPr>
        <p:spPr>
          <a:xfrm>
            <a:off x="5370153" y="1526033"/>
            <a:ext cx="5536397" cy="393528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b="1"/>
              <a:t>To remove the manual or paper work in the Fitness club.</a:t>
            </a:r>
            <a:endParaRPr/>
          </a:p>
          <a:p>
            <a:pPr marL="228600" lvl="0" indent="-228600" algn="l" rtl="0">
              <a:lnSpc>
                <a:spcPct val="90000"/>
              </a:lnSpc>
              <a:spcBef>
                <a:spcPts val="1000"/>
              </a:spcBef>
              <a:spcAft>
                <a:spcPts val="0"/>
              </a:spcAft>
              <a:buClr>
                <a:schemeClr val="dk1"/>
              </a:buClr>
              <a:buSzPts val="2000"/>
              <a:buChar char="•"/>
            </a:pPr>
            <a:r>
              <a:rPr lang="en-US" sz="2000" b="1"/>
              <a:t>Provide a platform with interactive user interface for both customer and admin.</a:t>
            </a:r>
            <a:endParaRPr/>
          </a:p>
          <a:p>
            <a:pPr marL="228600" lvl="0" indent="-228600" algn="l" rtl="0">
              <a:lnSpc>
                <a:spcPct val="90000"/>
              </a:lnSpc>
              <a:spcBef>
                <a:spcPts val="1000"/>
              </a:spcBef>
              <a:spcAft>
                <a:spcPts val="0"/>
              </a:spcAft>
              <a:buClr>
                <a:schemeClr val="dk1"/>
              </a:buClr>
              <a:buSzPts val="2000"/>
              <a:buChar char="•"/>
            </a:pPr>
            <a:r>
              <a:rPr lang="en-US" sz="2000" b="1"/>
              <a:t>Save the time of both admin and customer.</a:t>
            </a:r>
            <a:endParaRPr/>
          </a:p>
          <a:p>
            <a:pPr marL="228600" lvl="0" indent="-228600" algn="l" rtl="0">
              <a:lnSpc>
                <a:spcPct val="90000"/>
              </a:lnSpc>
              <a:spcBef>
                <a:spcPts val="1000"/>
              </a:spcBef>
              <a:spcAft>
                <a:spcPts val="0"/>
              </a:spcAft>
              <a:buClr>
                <a:schemeClr val="dk1"/>
              </a:buClr>
              <a:buSzPts val="2000"/>
              <a:buChar char="•"/>
            </a:pPr>
            <a:r>
              <a:rPr lang="en-US" sz="2000" b="1"/>
              <a:t>Get online plans in effective manners.</a:t>
            </a:r>
            <a:endParaRPr/>
          </a:p>
          <a:p>
            <a:pPr marL="228600" lvl="0" indent="-228600" algn="l" rtl="0">
              <a:lnSpc>
                <a:spcPct val="90000"/>
              </a:lnSpc>
              <a:spcBef>
                <a:spcPts val="1000"/>
              </a:spcBef>
              <a:spcAft>
                <a:spcPts val="0"/>
              </a:spcAft>
              <a:buClr>
                <a:schemeClr val="dk1"/>
              </a:buClr>
              <a:buSzPts val="2000"/>
              <a:buChar char="•"/>
            </a:pPr>
            <a:r>
              <a:rPr lang="en-US" sz="2000" b="1"/>
              <a:t>To save cost of each user.</a:t>
            </a:r>
            <a:endParaRPr/>
          </a:p>
          <a:p>
            <a:pPr marL="228600" lvl="0" indent="-228600" algn="l" rtl="0">
              <a:lnSpc>
                <a:spcPct val="90000"/>
              </a:lnSpc>
              <a:spcBef>
                <a:spcPts val="1000"/>
              </a:spcBef>
              <a:spcAft>
                <a:spcPts val="0"/>
              </a:spcAft>
              <a:buClr>
                <a:schemeClr val="dk1"/>
              </a:buClr>
              <a:buSzPts val="2000"/>
              <a:buChar char="•"/>
            </a:pPr>
            <a:r>
              <a:rPr lang="en-US" sz="2000" b="1"/>
              <a:t>The one who cannot afford gym packages ,also get benefits by viewing different exercise , diet plan tutorials.</a:t>
            </a:r>
            <a:endParaRPr/>
          </a:p>
          <a:p>
            <a:pPr marL="228600" lvl="0" indent="-228600" algn="l" rtl="0">
              <a:lnSpc>
                <a:spcPct val="90000"/>
              </a:lnSpc>
              <a:spcBef>
                <a:spcPts val="1000"/>
              </a:spcBef>
              <a:spcAft>
                <a:spcPts val="0"/>
              </a:spcAft>
              <a:buClr>
                <a:schemeClr val="dk1"/>
              </a:buClr>
              <a:buSzPts val="2000"/>
              <a:buChar char="•"/>
            </a:pPr>
            <a:r>
              <a:rPr lang="en-US" sz="2000" b="1"/>
              <a:t>User friendly.</a:t>
            </a:r>
            <a:endParaRPr/>
          </a:p>
          <a:p>
            <a:pPr marL="228600" lvl="0" indent="-10160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7" name="Google Shape;157;p5"/>
          <p:cNvSpPr txBox="1">
            <a:spLocks noGrp="1"/>
          </p:cNvSpPr>
          <p:nvPr>
            <p:ph type="title"/>
          </p:nvPr>
        </p:nvSpPr>
        <p:spPr>
          <a:xfrm>
            <a:off x="838200" y="365125"/>
            <a:ext cx="539336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Software Tools &amp; Techniques</a:t>
            </a:r>
            <a:endParaRPr/>
          </a:p>
        </p:txBody>
      </p:sp>
      <p:sp>
        <p:nvSpPr>
          <p:cNvPr id="158" name="Google Shape;158;p5"/>
          <p:cNvSpPr/>
          <p:nvPr/>
        </p:nvSpPr>
        <p:spPr>
          <a:xfrm rot="10389197" flipH="1">
            <a:off x="6261882" y="687822"/>
            <a:ext cx="5471147" cy="5471147"/>
          </a:xfrm>
          <a:prstGeom prst="arc">
            <a:avLst>
              <a:gd name="adj1" fmla="val 16200000"/>
              <a:gd name="adj2" fmla="val 20093138"/>
            </a:avLst>
          </a:prstGeom>
          <a:noFill/>
          <a:ln w="127000" cap="rnd" cmpd="sng">
            <a:solidFill>
              <a:schemeClr val="accent4">
                <a:alpha val="94901"/>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9" name="Google Shape;159;p5"/>
          <p:cNvSpPr/>
          <p:nvPr/>
        </p:nvSpPr>
        <p:spPr>
          <a:xfrm>
            <a:off x="10248561" y="921125"/>
            <a:ext cx="791021" cy="76956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60" name="Google Shape;160;p5"/>
          <p:cNvGrpSpPr/>
          <p:nvPr/>
        </p:nvGrpSpPr>
        <p:grpSpPr>
          <a:xfrm>
            <a:off x="838200" y="1827749"/>
            <a:ext cx="5393361" cy="4347088"/>
            <a:chOff x="0" y="2124"/>
            <a:chExt cx="5393361" cy="4347088"/>
          </a:xfrm>
        </p:grpSpPr>
        <p:cxnSp>
          <p:nvCxnSpPr>
            <p:cNvPr id="161" name="Google Shape;161;p5"/>
            <p:cNvCxnSpPr/>
            <p:nvPr/>
          </p:nvCxnSpPr>
          <p:spPr>
            <a:xfrm>
              <a:off x="0" y="2124"/>
              <a:ext cx="5393361"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62" name="Google Shape;162;p5"/>
            <p:cNvSpPr/>
            <p:nvPr/>
          </p:nvSpPr>
          <p:spPr>
            <a:xfrm>
              <a:off x="0" y="2124"/>
              <a:ext cx="5393361" cy="7245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0" y="2124"/>
              <a:ext cx="5393361" cy="724514"/>
            </a:xfrm>
            <a:prstGeom prst="rect">
              <a:avLst/>
            </a:prstGeom>
            <a:noFill/>
            <a:ln>
              <a:noFill/>
            </a:ln>
          </p:spPr>
          <p:txBody>
            <a:bodyPr spcFirstLastPara="1" wrap="square" lIns="125725" tIns="125725" rIns="125725" bIns="125725" anchor="t"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300" b="1" i="0" u="none" strike="noStrike" cap="none">
                  <a:solidFill>
                    <a:schemeClr val="dk1"/>
                  </a:solidFill>
                  <a:latin typeface="Calibri"/>
                  <a:ea typeface="Calibri"/>
                  <a:cs typeface="Calibri"/>
                  <a:sym typeface="Calibri"/>
                </a:rPr>
                <a:t>TOOLS:</a:t>
              </a:r>
              <a:endParaRPr sz="3300" b="0" i="0" u="none" strike="noStrike" cap="none">
                <a:solidFill>
                  <a:schemeClr val="dk1"/>
                </a:solidFill>
                <a:latin typeface="Calibri"/>
                <a:ea typeface="Calibri"/>
                <a:cs typeface="Calibri"/>
                <a:sym typeface="Calibri"/>
              </a:endParaRPr>
            </a:p>
          </p:txBody>
        </p:sp>
        <p:cxnSp>
          <p:nvCxnSpPr>
            <p:cNvPr id="164" name="Google Shape;164;p5"/>
            <p:cNvCxnSpPr/>
            <p:nvPr/>
          </p:nvCxnSpPr>
          <p:spPr>
            <a:xfrm>
              <a:off x="0" y="726639"/>
              <a:ext cx="5393361"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65" name="Google Shape;165;p5"/>
            <p:cNvSpPr/>
            <p:nvPr/>
          </p:nvSpPr>
          <p:spPr>
            <a:xfrm>
              <a:off x="0" y="726639"/>
              <a:ext cx="5393361" cy="7245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txBox="1"/>
            <p:nvPr/>
          </p:nvSpPr>
          <p:spPr>
            <a:xfrm>
              <a:off x="0" y="726639"/>
              <a:ext cx="5393361" cy="724514"/>
            </a:xfrm>
            <a:prstGeom prst="rect">
              <a:avLst/>
            </a:prstGeom>
            <a:noFill/>
            <a:ln>
              <a:noFill/>
            </a:ln>
          </p:spPr>
          <p:txBody>
            <a:bodyPr spcFirstLastPara="1" wrap="square" lIns="125725" tIns="125725" rIns="125725" bIns="125725" anchor="t"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300" b="1" i="0" u="none" strike="noStrike" cap="none">
                  <a:solidFill>
                    <a:schemeClr val="dk1"/>
                  </a:solidFill>
                  <a:latin typeface="Calibri"/>
                  <a:ea typeface="Calibri"/>
                  <a:cs typeface="Calibri"/>
                  <a:sym typeface="Calibri"/>
                </a:rPr>
                <a:t>Visual Studio Code</a:t>
              </a:r>
              <a:endParaRPr sz="3300" b="0" i="0" u="none" strike="noStrike" cap="none">
                <a:solidFill>
                  <a:schemeClr val="dk1"/>
                </a:solidFill>
                <a:latin typeface="Calibri"/>
                <a:ea typeface="Calibri"/>
                <a:cs typeface="Calibri"/>
                <a:sym typeface="Calibri"/>
              </a:endParaRPr>
            </a:p>
          </p:txBody>
        </p:sp>
        <p:cxnSp>
          <p:nvCxnSpPr>
            <p:cNvPr id="167" name="Google Shape;167;p5"/>
            <p:cNvCxnSpPr/>
            <p:nvPr/>
          </p:nvCxnSpPr>
          <p:spPr>
            <a:xfrm>
              <a:off x="0" y="1451154"/>
              <a:ext cx="5393361"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68" name="Google Shape;168;p5"/>
            <p:cNvSpPr/>
            <p:nvPr/>
          </p:nvSpPr>
          <p:spPr>
            <a:xfrm>
              <a:off x="0" y="1451154"/>
              <a:ext cx="5393361" cy="7245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txBox="1"/>
            <p:nvPr/>
          </p:nvSpPr>
          <p:spPr>
            <a:xfrm>
              <a:off x="0" y="1451154"/>
              <a:ext cx="5393361" cy="724514"/>
            </a:xfrm>
            <a:prstGeom prst="rect">
              <a:avLst/>
            </a:prstGeom>
            <a:noFill/>
            <a:ln>
              <a:noFill/>
            </a:ln>
          </p:spPr>
          <p:txBody>
            <a:bodyPr spcFirstLastPara="1" wrap="square" lIns="125725" tIns="125725" rIns="125725" bIns="125725" anchor="t"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300" b="1" i="0" u="none" strike="noStrike" cap="none">
                  <a:solidFill>
                    <a:schemeClr val="dk1"/>
                  </a:solidFill>
                  <a:latin typeface="Calibri"/>
                  <a:ea typeface="Calibri"/>
                  <a:cs typeface="Calibri"/>
                  <a:sym typeface="Calibri"/>
                </a:rPr>
                <a:t>TECHNIQUES:</a:t>
              </a:r>
              <a:endParaRPr sz="3300" b="0" i="0" u="none" strike="noStrike" cap="none">
                <a:solidFill>
                  <a:schemeClr val="dk1"/>
                </a:solidFill>
                <a:latin typeface="Calibri"/>
                <a:ea typeface="Calibri"/>
                <a:cs typeface="Calibri"/>
                <a:sym typeface="Calibri"/>
              </a:endParaRPr>
            </a:p>
          </p:txBody>
        </p:sp>
        <p:cxnSp>
          <p:nvCxnSpPr>
            <p:cNvPr id="170" name="Google Shape;170;p5"/>
            <p:cNvCxnSpPr/>
            <p:nvPr/>
          </p:nvCxnSpPr>
          <p:spPr>
            <a:xfrm>
              <a:off x="0" y="2175669"/>
              <a:ext cx="5393361"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71" name="Google Shape;171;p5"/>
            <p:cNvSpPr/>
            <p:nvPr/>
          </p:nvSpPr>
          <p:spPr>
            <a:xfrm>
              <a:off x="0" y="2175669"/>
              <a:ext cx="5393361" cy="7245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txBox="1"/>
            <p:nvPr/>
          </p:nvSpPr>
          <p:spPr>
            <a:xfrm>
              <a:off x="0" y="2175669"/>
              <a:ext cx="5393361" cy="724514"/>
            </a:xfrm>
            <a:prstGeom prst="rect">
              <a:avLst/>
            </a:prstGeom>
            <a:noFill/>
            <a:ln>
              <a:noFill/>
            </a:ln>
          </p:spPr>
          <p:txBody>
            <a:bodyPr spcFirstLastPara="1" wrap="square" lIns="125725" tIns="125725" rIns="125725" bIns="125725" anchor="t"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300" b="1" i="0" u="none" strike="noStrike" cap="none">
                  <a:solidFill>
                    <a:schemeClr val="dk1"/>
                  </a:solidFill>
                  <a:latin typeface="Calibri"/>
                  <a:ea typeface="Calibri"/>
                  <a:cs typeface="Calibri"/>
                  <a:sym typeface="Calibri"/>
                </a:rPr>
                <a:t>HTML</a:t>
              </a:r>
              <a:endParaRPr sz="3300" b="0" i="0" u="none" strike="noStrike" cap="none">
                <a:solidFill>
                  <a:schemeClr val="dk1"/>
                </a:solidFill>
                <a:latin typeface="Calibri"/>
                <a:ea typeface="Calibri"/>
                <a:cs typeface="Calibri"/>
                <a:sym typeface="Calibri"/>
              </a:endParaRPr>
            </a:p>
          </p:txBody>
        </p:sp>
        <p:cxnSp>
          <p:nvCxnSpPr>
            <p:cNvPr id="173" name="Google Shape;173;p5"/>
            <p:cNvCxnSpPr/>
            <p:nvPr/>
          </p:nvCxnSpPr>
          <p:spPr>
            <a:xfrm>
              <a:off x="0" y="2900183"/>
              <a:ext cx="5393361"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74" name="Google Shape;174;p5"/>
            <p:cNvSpPr/>
            <p:nvPr/>
          </p:nvSpPr>
          <p:spPr>
            <a:xfrm>
              <a:off x="0" y="2900183"/>
              <a:ext cx="5393361" cy="7245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txBox="1"/>
            <p:nvPr/>
          </p:nvSpPr>
          <p:spPr>
            <a:xfrm>
              <a:off x="0" y="2900183"/>
              <a:ext cx="5393361" cy="724514"/>
            </a:xfrm>
            <a:prstGeom prst="rect">
              <a:avLst/>
            </a:prstGeom>
            <a:noFill/>
            <a:ln>
              <a:noFill/>
            </a:ln>
          </p:spPr>
          <p:txBody>
            <a:bodyPr spcFirstLastPara="1" wrap="square" lIns="125725" tIns="125725" rIns="125725" bIns="125725" anchor="t"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300" b="1" i="0" u="none" strike="noStrike" cap="none">
                  <a:solidFill>
                    <a:schemeClr val="dk1"/>
                  </a:solidFill>
                  <a:latin typeface="Calibri"/>
                  <a:ea typeface="Calibri"/>
                  <a:cs typeface="Calibri"/>
                  <a:sym typeface="Calibri"/>
                </a:rPr>
                <a:t>CSS</a:t>
              </a:r>
              <a:endParaRPr sz="3300" b="0" i="0" u="none" strike="noStrike" cap="none">
                <a:solidFill>
                  <a:schemeClr val="dk1"/>
                </a:solidFill>
                <a:latin typeface="Calibri"/>
                <a:ea typeface="Calibri"/>
                <a:cs typeface="Calibri"/>
                <a:sym typeface="Calibri"/>
              </a:endParaRPr>
            </a:p>
          </p:txBody>
        </p:sp>
        <p:cxnSp>
          <p:nvCxnSpPr>
            <p:cNvPr id="176" name="Google Shape;176;p5"/>
            <p:cNvCxnSpPr/>
            <p:nvPr/>
          </p:nvCxnSpPr>
          <p:spPr>
            <a:xfrm>
              <a:off x="0" y="3624698"/>
              <a:ext cx="5393361"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77" name="Google Shape;177;p5"/>
            <p:cNvSpPr/>
            <p:nvPr/>
          </p:nvSpPr>
          <p:spPr>
            <a:xfrm>
              <a:off x="0" y="3624698"/>
              <a:ext cx="5393361" cy="7245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txBox="1"/>
            <p:nvPr/>
          </p:nvSpPr>
          <p:spPr>
            <a:xfrm>
              <a:off x="0" y="3624698"/>
              <a:ext cx="5393361" cy="724514"/>
            </a:xfrm>
            <a:prstGeom prst="rect">
              <a:avLst/>
            </a:prstGeom>
            <a:noFill/>
            <a:ln>
              <a:noFill/>
            </a:ln>
          </p:spPr>
          <p:txBody>
            <a:bodyPr spcFirstLastPara="1" wrap="square" lIns="125725" tIns="125725" rIns="125725" bIns="125725" anchor="t"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300" b="1" i="0" u="none" strike="noStrike" cap="none">
                  <a:solidFill>
                    <a:schemeClr val="dk1"/>
                  </a:solidFill>
                  <a:latin typeface="Calibri"/>
                  <a:ea typeface="Calibri"/>
                  <a:cs typeface="Calibri"/>
                  <a:sym typeface="Calibri"/>
                </a:rPr>
                <a:t>JavaScript</a:t>
              </a:r>
              <a:endParaRPr sz="33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sp>
        <p:nvSpPr>
          <p:cNvPr id="183" name="Google Shape;183;p6"/>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 name="Google Shape;184;p6"/>
          <p:cNvSpPr/>
          <p:nvPr/>
        </p:nvSpPr>
        <p:spPr>
          <a:xfrm>
            <a:off x="1" y="0"/>
            <a:ext cx="4167271" cy="68580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 name="Google Shape;185;p6"/>
          <p:cNvSpPr txBox="1">
            <a:spLocks noGrp="1"/>
          </p:cNvSpPr>
          <p:nvPr>
            <p:ph type="title"/>
          </p:nvPr>
        </p:nvSpPr>
        <p:spPr>
          <a:xfrm>
            <a:off x="686834" y="1153572"/>
            <a:ext cx="3200400" cy="4461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Arial Rounded"/>
              <a:buNone/>
            </a:pPr>
            <a:r>
              <a:rPr lang="en-US" b="1">
                <a:solidFill>
                  <a:srgbClr val="FFFFFF"/>
                </a:solidFill>
                <a:latin typeface="Arial Rounded"/>
                <a:ea typeface="Arial Rounded"/>
                <a:cs typeface="Arial Rounded"/>
                <a:sym typeface="Arial Rounded"/>
              </a:rPr>
              <a:t>Modules:</a:t>
            </a:r>
            <a:endParaRPr/>
          </a:p>
        </p:txBody>
      </p:sp>
      <p:sp>
        <p:nvSpPr>
          <p:cNvPr id="186" name="Google Shape;186;p6"/>
          <p:cNvSpPr/>
          <p:nvPr/>
        </p:nvSpPr>
        <p:spPr>
          <a:xfrm rot="10800000" flipH="1">
            <a:off x="7550402" y="2455479"/>
            <a:ext cx="4083433" cy="4083433"/>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7" name="Google Shape;187;p6"/>
          <p:cNvSpPr txBox="1">
            <a:spLocks noGrp="1"/>
          </p:cNvSpPr>
          <p:nvPr>
            <p:ph type="body" idx="1"/>
          </p:nvPr>
        </p:nvSpPr>
        <p:spPr>
          <a:xfrm>
            <a:off x="4447308" y="591344"/>
            <a:ext cx="6906491" cy="5585619"/>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US" b="1">
                <a:latin typeface="Arial Narrow"/>
                <a:ea typeface="Arial Narrow"/>
                <a:cs typeface="Arial Narrow"/>
                <a:sym typeface="Arial Narrow"/>
              </a:rPr>
              <a:t>Admin </a:t>
            </a:r>
            <a:endParaRPr b="1">
              <a:latin typeface="Arial Narrow"/>
              <a:ea typeface="Arial Narrow"/>
              <a:cs typeface="Arial Narrow"/>
              <a:sym typeface="Arial Narrow"/>
            </a:endParaRPr>
          </a:p>
          <a:p>
            <a:pPr marL="228600" lvl="0" indent="-228600" algn="l" rtl="0">
              <a:lnSpc>
                <a:spcPct val="90000"/>
              </a:lnSpc>
              <a:spcBef>
                <a:spcPts val="1000"/>
              </a:spcBef>
              <a:spcAft>
                <a:spcPts val="0"/>
              </a:spcAft>
              <a:buClr>
                <a:schemeClr val="dk1"/>
              </a:buClr>
              <a:buSzPts val="2800"/>
              <a:buChar char="•"/>
            </a:pPr>
            <a:r>
              <a:rPr lang="en-US" b="1">
                <a:latin typeface="Arial Narrow"/>
                <a:ea typeface="Arial Narrow"/>
                <a:cs typeface="Arial Narrow"/>
                <a:sym typeface="Arial Narrow"/>
              </a:rPr>
              <a:t>Customer</a:t>
            </a:r>
            <a:endParaRPr b="1">
              <a:latin typeface="Arial Narrow"/>
              <a:ea typeface="Arial Narrow"/>
              <a:cs typeface="Arial Narrow"/>
              <a:sym typeface="Arial Narrow"/>
            </a:endParaRPr>
          </a:p>
          <a:p>
            <a:pPr marL="228600" lvl="0" indent="-228600" algn="l" rtl="0">
              <a:lnSpc>
                <a:spcPct val="90000"/>
              </a:lnSpc>
              <a:spcBef>
                <a:spcPts val="1000"/>
              </a:spcBef>
              <a:spcAft>
                <a:spcPts val="0"/>
              </a:spcAft>
              <a:buClr>
                <a:schemeClr val="dk1"/>
              </a:buClr>
              <a:buSzPts val="2800"/>
              <a:buChar char="•"/>
            </a:pPr>
            <a:r>
              <a:rPr lang="en-US" b="1">
                <a:latin typeface="Arial Narrow"/>
                <a:ea typeface="Arial Narrow"/>
                <a:cs typeface="Arial Narrow"/>
                <a:sym typeface="Arial Narrow"/>
              </a:rPr>
              <a:t>Register</a:t>
            </a:r>
            <a:endParaRPr b="1">
              <a:latin typeface="Arial Narrow"/>
              <a:ea typeface="Arial Narrow"/>
              <a:cs typeface="Arial Narrow"/>
              <a:sym typeface="Arial Narrow"/>
            </a:endParaRPr>
          </a:p>
          <a:p>
            <a:pPr marL="228600" lvl="0" indent="-228600" algn="l" rtl="0">
              <a:lnSpc>
                <a:spcPct val="90000"/>
              </a:lnSpc>
              <a:spcBef>
                <a:spcPts val="1000"/>
              </a:spcBef>
              <a:spcAft>
                <a:spcPts val="0"/>
              </a:spcAft>
              <a:buClr>
                <a:schemeClr val="dk1"/>
              </a:buClr>
              <a:buSzPts val="2800"/>
              <a:buChar char="•"/>
            </a:pPr>
            <a:r>
              <a:rPr lang="en-US" b="1">
                <a:latin typeface="Arial Narrow"/>
                <a:ea typeface="Arial Narrow"/>
                <a:cs typeface="Arial Narrow"/>
                <a:sym typeface="Arial Narrow"/>
              </a:rPr>
              <a:t>Trainer module</a:t>
            </a:r>
            <a:endParaRPr/>
          </a:p>
          <a:p>
            <a:pPr marL="228600" lvl="0" indent="-228600" algn="l" rtl="0">
              <a:lnSpc>
                <a:spcPct val="90000"/>
              </a:lnSpc>
              <a:spcBef>
                <a:spcPts val="1000"/>
              </a:spcBef>
              <a:spcAft>
                <a:spcPts val="0"/>
              </a:spcAft>
              <a:buClr>
                <a:schemeClr val="dk1"/>
              </a:buClr>
              <a:buSzPts val="2800"/>
              <a:buChar char="•"/>
            </a:pPr>
            <a:r>
              <a:rPr lang="en-US" b="1">
                <a:latin typeface="Arial Narrow"/>
                <a:ea typeface="Arial Narrow"/>
                <a:cs typeface="Arial Narrow"/>
                <a:sym typeface="Arial Narrow"/>
              </a:rPr>
              <a:t>Contact us</a:t>
            </a:r>
            <a:endParaRPr/>
          </a:p>
          <a:p>
            <a:pPr marL="228600" lvl="0" indent="-228600" algn="l" rtl="0">
              <a:lnSpc>
                <a:spcPct val="90000"/>
              </a:lnSpc>
              <a:spcBef>
                <a:spcPts val="1000"/>
              </a:spcBef>
              <a:spcAft>
                <a:spcPts val="0"/>
              </a:spcAft>
              <a:buClr>
                <a:schemeClr val="dk1"/>
              </a:buClr>
              <a:buSzPts val="2800"/>
              <a:buChar char="•"/>
            </a:pPr>
            <a:r>
              <a:rPr lang="en-US" b="1">
                <a:latin typeface="Arial Narrow"/>
                <a:ea typeface="Arial Narrow"/>
                <a:cs typeface="Arial Narrow"/>
                <a:sym typeface="Arial Narrow"/>
              </a:rPr>
              <a:t>Start plans</a:t>
            </a:r>
            <a:endParaRPr b="1">
              <a:latin typeface="Arial Narrow"/>
              <a:ea typeface="Arial Narrow"/>
              <a:cs typeface="Arial Narrow"/>
              <a:sym typeface="Arial Narrow"/>
            </a:endParaRPr>
          </a:p>
          <a:p>
            <a:pPr marL="228600" lvl="0" indent="-228600" algn="l" rtl="0">
              <a:lnSpc>
                <a:spcPct val="90000"/>
              </a:lnSpc>
              <a:spcBef>
                <a:spcPts val="1000"/>
              </a:spcBef>
              <a:spcAft>
                <a:spcPts val="0"/>
              </a:spcAft>
              <a:buClr>
                <a:schemeClr val="dk1"/>
              </a:buClr>
              <a:buSzPts val="2800"/>
              <a:buChar char="•"/>
            </a:pPr>
            <a:r>
              <a:rPr lang="en-US" b="1">
                <a:latin typeface="Arial Narrow"/>
                <a:ea typeface="Arial Narrow"/>
                <a:cs typeface="Arial Narrow"/>
                <a:sym typeface="Arial Narrow"/>
              </a:rPr>
              <a:t>Explore</a:t>
            </a:r>
            <a:endParaRPr b="1">
              <a:latin typeface="Arial Narrow"/>
              <a:ea typeface="Arial Narrow"/>
              <a:cs typeface="Arial Narrow"/>
              <a:sym typeface="Arial Narrow"/>
            </a:endParaRPr>
          </a:p>
          <a:p>
            <a:pPr marL="0" lvl="0" indent="0" algn="l" rtl="0">
              <a:lnSpc>
                <a:spcPct val="90000"/>
              </a:lnSpc>
              <a:spcBef>
                <a:spcPts val="1000"/>
              </a:spcBef>
              <a:spcAft>
                <a:spcPts val="0"/>
              </a:spcAft>
              <a:buClr>
                <a:schemeClr val="dk1"/>
              </a:buClr>
              <a:buSzPts val="2800"/>
              <a:buNone/>
            </a:pPr>
            <a:endParaRPr b="1">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7"/>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 name="Google Shape;193;p7"/>
          <p:cNvSpPr/>
          <p:nvPr/>
        </p:nvSpPr>
        <p:spPr>
          <a:xfrm>
            <a:off x="1" y="0"/>
            <a:ext cx="4167271" cy="68580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 name="Google Shape;194;p7"/>
          <p:cNvSpPr txBox="1">
            <a:spLocks noGrp="1"/>
          </p:cNvSpPr>
          <p:nvPr>
            <p:ph type="title"/>
          </p:nvPr>
        </p:nvSpPr>
        <p:spPr>
          <a:xfrm>
            <a:off x="686834" y="1153572"/>
            <a:ext cx="3200400" cy="4461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700"/>
              <a:buFont typeface="Arial Rounded"/>
              <a:buNone/>
            </a:pPr>
            <a:r>
              <a:rPr lang="en-US" sz="3700" b="1">
                <a:solidFill>
                  <a:srgbClr val="FFFFFF"/>
                </a:solidFill>
                <a:latin typeface="Arial Rounded"/>
                <a:ea typeface="Arial Rounded"/>
                <a:cs typeface="Arial Rounded"/>
                <a:sym typeface="Arial Rounded"/>
              </a:rPr>
              <a:t>Functionality performed by admin</a:t>
            </a:r>
            <a:endParaRPr/>
          </a:p>
        </p:txBody>
      </p:sp>
      <p:sp>
        <p:nvSpPr>
          <p:cNvPr id="195" name="Google Shape;195;p7"/>
          <p:cNvSpPr/>
          <p:nvPr/>
        </p:nvSpPr>
        <p:spPr>
          <a:xfrm rot="10800000" flipH="1">
            <a:off x="7550402" y="2455479"/>
            <a:ext cx="4083433" cy="4083433"/>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6" name="Google Shape;196;p7"/>
          <p:cNvSpPr txBox="1">
            <a:spLocks noGrp="1"/>
          </p:cNvSpPr>
          <p:nvPr>
            <p:ph type="body" idx="1"/>
          </p:nvPr>
        </p:nvSpPr>
        <p:spPr>
          <a:xfrm>
            <a:off x="4447308" y="591344"/>
            <a:ext cx="6906491" cy="5585619"/>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800"/>
              <a:buChar char="•"/>
            </a:pPr>
            <a:r>
              <a:rPr lang="en-US" b="1"/>
              <a:t>Login </a:t>
            </a:r>
            <a:endParaRPr/>
          </a:p>
          <a:p>
            <a:pPr marL="228600" lvl="0" indent="-228600" algn="l" rtl="0">
              <a:lnSpc>
                <a:spcPct val="90000"/>
              </a:lnSpc>
              <a:spcBef>
                <a:spcPts val="1000"/>
              </a:spcBef>
              <a:spcAft>
                <a:spcPts val="0"/>
              </a:spcAft>
              <a:buClr>
                <a:schemeClr val="dk1"/>
              </a:buClr>
              <a:buSzPts val="2800"/>
              <a:buChar char="•"/>
            </a:pPr>
            <a:r>
              <a:rPr lang="en-US" b="1"/>
              <a:t>Manage user</a:t>
            </a:r>
            <a:endParaRPr b="1"/>
          </a:p>
          <a:p>
            <a:pPr marL="228600" lvl="0" indent="-228600" algn="l" rtl="0">
              <a:lnSpc>
                <a:spcPct val="90000"/>
              </a:lnSpc>
              <a:spcBef>
                <a:spcPts val="1000"/>
              </a:spcBef>
              <a:spcAft>
                <a:spcPts val="0"/>
              </a:spcAft>
              <a:buClr>
                <a:schemeClr val="dk1"/>
              </a:buClr>
              <a:buSzPts val="2800"/>
              <a:buChar char="•"/>
            </a:pPr>
            <a:r>
              <a:rPr lang="en-US" b="1"/>
              <a:t>Message box</a:t>
            </a:r>
            <a:endParaRPr/>
          </a:p>
          <a:p>
            <a:pPr marL="228600" lvl="0" indent="-228600" algn="l" rtl="0">
              <a:lnSpc>
                <a:spcPct val="90000"/>
              </a:lnSpc>
              <a:spcBef>
                <a:spcPts val="1000"/>
              </a:spcBef>
              <a:spcAft>
                <a:spcPts val="0"/>
              </a:spcAft>
              <a:buClr>
                <a:schemeClr val="dk1"/>
              </a:buClr>
              <a:buSzPts val="2800"/>
              <a:buChar char="•"/>
            </a:pPr>
            <a:r>
              <a:rPr lang="en-US" b="1"/>
              <a:t>Trainer data</a:t>
            </a:r>
            <a:endParaRPr b="1"/>
          </a:p>
          <a:p>
            <a:pPr marL="228600" lvl="0" indent="-228600" algn="l" rtl="0">
              <a:lnSpc>
                <a:spcPct val="90000"/>
              </a:lnSpc>
              <a:spcBef>
                <a:spcPts val="1000"/>
              </a:spcBef>
              <a:spcAft>
                <a:spcPts val="0"/>
              </a:spcAft>
              <a:buClr>
                <a:schemeClr val="dk1"/>
              </a:buClr>
              <a:buSzPts val="2800"/>
              <a:buChar char="•"/>
            </a:pPr>
            <a:r>
              <a:rPr lang="en-US" b="1"/>
              <a:t>Diet plan</a:t>
            </a:r>
            <a:endParaRPr/>
          </a:p>
          <a:p>
            <a:pPr marL="228600" lvl="0" indent="-228600" algn="l" rtl="0">
              <a:lnSpc>
                <a:spcPct val="90000"/>
              </a:lnSpc>
              <a:spcBef>
                <a:spcPts val="1000"/>
              </a:spcBef>
              <a:spcAft>
                <a:spcPts val="0"/>
              </a:spcAft>
              <a:buClr>
                <a:schemeClr val="dk1"/>
              </a:buClr>
              <a:buSzPts val="2800"/>
              <a:buChar char="•"/>
            </a:pPr>
            <a:r>
              <a:rPr lang="en-US" b="1"/>
              <a:t>Contact us</a:t>
            </a:r>
            <a:endParaRPr b="1"/>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txBox="1">
            <a:spLocks noGrp="1"/>
          </p:cNvSpPr>
          <p:nvPr>
            <p:ph type="title"/>
          </p:nvPr>
        </p:nvSpPr>
        <p:spPr>
          <a:xfrm>
            <a:off x="838200" y="50006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Home Page:</a:t>
            </a:r>
            <a:endParaRPr/>
          </a:p>
        </p:txBody>
      </p:sp>
      <p:pic>
        <p:nvPicPr>
          <p:cNvPr id="202" name="Google Shape;202;p8"/>
          <p:cNvPicPr preferRelativeResize="0">
            <a:picLocks noGrp="1"/>
          </p:cNvPicPr>
          <p:nvPr>
            <p:ph type="body" idx="1"/>
          </p:nvPr>
        </p:nvPicPr>
        <p:blipFill rotWithShape="1">
          <a:blip r:embed="rId3">
            <a:alphaModFix/>
          </a:blip>
          <a:srcRect t="8075" r="4299" b="4326"/>
          <a:stretch/>
        </p:blipFill>
        <p:spPr>
          <a:xfrm>
            <a:off x="2228144" y="1821243"/>
            <a:ext cx="7939734" cy="47200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Features:</a:t>
            </a:r>
            <a:endParaRPr/>
          </a:p>
        </p:txBody>
      </p:sp>
      <p:pic>
        <p:nvPicPr>
          <p:cNvPr id="208" name="Google Shape;208;p9" descr="A screenshot of a video game&#10;&#10;Description automatically generated"/>
          <p:cNvPicPr preferRelativeResize="0">
            <a:picLocks noGrp="1"/>
          </p:cNvPicPr>
          <p:nvPr>
            <p:ph type="body" idx="1"/>
          </p:nvPr>
        </p:nvPicPr>
        <p:blipFill rotWithShape="1">
          <a:blip r:embed="rId3">
            <a:alphaModFix/>
          </a:blip>
          <a:srcRect t="9877" r="7533" b="27900"/>
          <a:stretch/>
        </p:blipFill>
        <p:spPr>
          <a:xfrm>
            <a:off x="2228144" y="2254921"/>
            <a:ext cx="6329949" cy="365195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346</Words>
  <Application>Microsoft Office PowerPoint</Application>
  <PresentationFormat>Widescreen</PresentationFormat>
  <Paragraphs>58</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 Rounded</vt:lpstr>
      <vt:lpstr>Algerian</vt:lpstr>
      <vt:lpstr>Calibri</vt:lpstr>
      <vt:lpstr>Arial</vt:lpstr>
      <vt:lpstr>Arial Narrow</vt:lpstr>
      <vt:lpstr>Office Theme</vt:lpstr>
      <vt:lpstr>Office Theme</vt:lpstr>
      <vt:lpstr>FITNESS GYM MANAGEMENT SYSTEM</vt:lpstr>
      <vt:lpstr>INTRODUCTION:</vt:lpstr>
      <vt:lpstr>Project scope:</vt:lpstr>
      <vt:lpstr>Project Goal:</vt:lpstr>
      <vt:lpstr>Software Tools &amp; Techniques</vt:lpstr>
      <vt:lpstr>Modules:</vt:lpstr>
      <vt:lpstr>Functionality performed by admin</vt:lpstr>
      <vt:lpstr>Home Page:</vt:lpstr>
      <vt:lpstr>Features:</vt:lpstr>
      <vt:lpstr>Explore :</vt:lpstr>
      <vt:lpstr>About Trainers:</vt:lpstr>
      <vt:lpstr>Client:</vt:lpstr>
      <vt:lpstr>Link for Booking:</vt:lpstr>
      <vt:lpstr>Booking:</vt:lpstr>
      <vt:lpstr>User Register:</vt:lpstr>
      <vt:lpstr>View Week plans:</vt:lpstr>
      <vt:lpstr>PowerPoint Presentation</vt:lpstr>
      <vt:lpstr>PowerPoint Presentation</vt:lpstr>
      <vt:lpstr>Git hub Link </vt:lpstr>
      <vt:lpstr>               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GYM MANAGEMENT SYSTEM</dc:title>
  <dc:creator>Azmat Ullah</dc:creator>
  <cp:lastModifiedBy>PANABAKA JAYAPRAKASH</cp:lastModifiedBy>
  <cp:revision>3</cp:revision>
  <dcterms:created xsi:type="dcterms:W3CDTF">2019-07-10T15:20:28Z</dcterms:created>
  <dcterms:modified xsi:type="dcterms:W3CDTF">2023-03-08T05:35:24Z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2023-03-08T05:34:05Z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88327ca7-91e6-4c25-ba54-2e67190d726c</vt:lpwstr>
  </property>
  <property fmtid="{D5CDD505-2E9C-101B-9397-08002B2CF9AE}" pid="7" name="MSIP_Label_defa4170-0d19-0005-0004-bc88714345d2_ActionId">
    <vt:lpwstr>4c0655af-c90c-453f-8798-708f09fef06a</vt:lpwstr>
  </property>
  <property fmtid="{D5CDD505-2E9C-101B-9397-08002B2CF9AE}" pid="8" name="MSIP_Label_defa4170-0d19-0005-0004-bc88714345d2_ContentBits">
    <vt:lpwstr>0</vt:lpwstr>
  </property>
</Properties>
</file>